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89" r:id="rId2"/>
    <p:sldId id="294" r:id="rId3"/>
    <p:sldId id="295" r:id="rId4"/>
    <p:sldId id="296" r:id="rId5"/>
    <p:sldId id="297" r:id="rId6"/>
    <p:sldId id="315" r:id="rId7"/>
    <p:sldId id="298" r:id="rId8"/>
    <p:sldId id="310" r:id="rId9"/>
    <p:sldId id="311" r:id="rId10"/>
    <p:sldId id="299" r:id="rId11"/>
    <p:sldId id="300" r:id="rId12"/>
    <p:sldId id="301" r:id="rId13"/>
    <p:sldId id="312" r:id="rId14"/>
    <p:sldId id="317" r:id="rId15"/>
    <p:sldId id="316" r:id="rId16"/>
    <p:sldId id="313" r:id="rId17"/>
    <p:sldId id="303" r:id="rId18"/>
    <p:sldId id="305" r:id="rId19"/>
    <p:sldId id="306" r:id="rId20"/>
    <p:sldId id="314" r:id="rId21"/>
    <p:sldId id="309" r:id="rId22"/>
    <p:sldId id="291" r:id="rId23"/>
    <p:sldId id="290" r:id="rId24"/>
    <p:sldId id="318" r:id="rId25"/>
    <p:sldId id="31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66"/>
    <a:srgbClr val="F5931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931" autoAdjust="0"/>
  </p:normalViewPr>
  <p:slideViewPr>
    <p:cSldViewPr>
      <p:cViewPr varScale="1">
        <p:scale>
          <a:sx n="76" d="100"/>
          <a:sy n="76" d="100"/>
        </p:scale>
        <p:origin x="2616" y="58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44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C69D8-A7DB-4599-B0E4-B366A95E370D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CC159-470B-46A2-BC19-A18C0730C3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58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CC159-470B-46A2-BC19-A18C0730C3C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43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CC159-470B-46A2-BC19-A18C0730C3C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88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CC159-470B-46A2-BC19-A18C0730C3C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5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CC159-470B-46A2-BC19-A18C0730C3C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60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CC159-470B-46A2-BC19-A18C0730C3C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94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CC159-470B-46A2-BC19-A18C0730C3C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2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CC159-470B-46A2-BC19-A18C0730C3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00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CC159-470B-46A2-BC19-A18C0730C3C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41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results of the PCA-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-SVM based classifier is shown in this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For the result using two principal components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-PCA-SVM based classifier obtained the highest sensitivity and specificity when compared with PCA-SVM and only SVM classifier.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-PCA-SVM achieved a sensitivity of 93% and a sensitivity of 85%. Furthermore, a comparison of techniques with and without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PCA is shown.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-PCA-SVM based method improved the average sensitivity by 35% and average specificity by 13% compared to the only SVM classifier. Furthermore, the addition of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step improved the average sensitivity by 10% and average specificity by 8% when compared to the PCA-SVM classifier.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CC159-470B-46A2-BC19-A18C0730C3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47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CC159-470B-46A2-BC19-A18C0730C3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16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13BEE-FA70-4E7F-8967-0290F90A07F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370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CC159-470B-46A2-BC19-A18C0730C3C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28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CC159-470B-46A2-BC19-A18C0730C3C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26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627FBC-29B4-44CD-80C1-95BA86C43336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51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0CC7C5-B0ED-4975-923A-ECC2786E9D41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7737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CC159-470B-46A2-BC19-A18C0730C3C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30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CC159-470B-46A2-BC19-A18C0730C3C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76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CC159-470B-46A2-BC19-A18C0730C3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52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CC159-470B-46A2-BC19-A18C0730C3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66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CC159-470B-46A2-BC19-A18C0730C3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9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CC159-470B-46A2-BC19-A18C0730C3C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5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CC159-470B-46A2-BC19-A18C0730C3C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58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CC159-470B-46A2-BC19-A18C0730C3C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39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8B716-4DBF-4642-AA3A-D87DF6C9D12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894540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A23CA0-75A3-4385-A397-164990138F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491872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5F7A5-5910-46F1-8F12-D9E0A45065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07864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A00D8C-6973-4550-B133-30625A0C9E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18046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858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1C325C-8E8E-4275-8BEB-EF7AAD05EF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27249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FC0932-61C2-449B-8151-57B6A9A11EE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94296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E03C9-8124-4BCD-A3E1-957AD60C964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32716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A9E44E-D6D4-4742-8193-06C8C84290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493470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745257-B4F1-436B-BD54-A106C960944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193062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149FD-33E8-4DC0-9A9B-4327EFB408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602565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2CEC3-CB46-4AC7-B770-9016EEAD61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5567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50137-17CA-4E49-B646-C14F0555D9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56289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FFFF00"/>
                </a:solidFill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E9034E1-8E26-4648-96E4-EA07FBB7CD63}" type="slidenum">
              <a:rPr lang="en-US" b="1"/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dirty="0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0" y="1219200"/>
            <a:ext cx="76200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91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>
    <p:cut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rgbClr val="FFFF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rgbClr val="FFFF0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FF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rgbClr val="FFFF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rgbClr val="FFFF00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rgbClr val="FFFF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rgbClr val="FFFF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rgbClr val="FFFF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rgbClr val="FFFF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ory.edu/home/index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409329"/>
            <a:ext cx="9144000" cy="1449387"/>
          </a:xfrm>
        </p:spPr>
        <p:txBody>
          <a:bodyPr/>
          <a:lstStyle/>
          <a:p>
            <a:pPr algn="ctr"/>
            <a:r>
              <a:rPr lang="en-US" dirty="0" err="1"/>
              <a:t>Superpixel</a:t>
            </a:r>
            <a:r>
              <a:rPr lang="en-US" dirty="0"/>
              <a:t>-based spectral classification for the detection of head and neck cancer with hyperspectral imaging</a:t>
            </a:r>
          </a:p>
        </p:txBody>
      </p:sp>
      <p:sp>
        <p:nvSpPr>
          <p:cNvPr id="5124" name="Rectangle 5"/>
          <p:cNvSpPr>
            <a:spLocks noChangeArrowheads="1"/>
          </p:cNvSpPr>
          <p:nvPr/>
        </p:nvSpPr>
        <p:spPr bwMode="auto">
          <a:xfrm>
            <a:off x="343837" y="2362200"/>
            <a:ext cx="8500794" cy="690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>
                <a:solidFill>
                  <a:srgbClr val="FFFF00"/>
                </a:solidFill>
              </a:rPr>
              <a:t>Hyunkoo</a:t>
            </a:r>
            <a:r>
              <a:rPr lang="en-US" sz="2400" b="1" dirty="0">
                <a:solidFill>
                  <a:srgbClr val="FFFF00"/>
                </a:solidFill>
              </a:rPr>
              <a:t> Chung</a:t>
            </a:r>
            <a:r>
              <a:rPr lang="en-US" altLang="zh-CN" sz="2400" b="1" baseline="30000" dirty="0">
                <a:solidFill>
                  <a:srgbClr val="FFFF00"/>
                </a:solidFill>
              </a:rPr>
              <a:t>1</a:t>
            </a:r>
            <a:r>
              <a:rPr lang="en-US" sz="2400" b="1" dirty="0">
                <a:solidFill>
                  <a:srgbClr val="FFFF00"/>
                </a:solidFill>
              </a:rPr>
              <a:t> , </a:t>
            </a:r>
            <a:r>
              <a:rPr lang="en-US" sz="2400" b="1" dirty="0" err="1">
                <a:solidFill>
                  <a:srgbClr val="FFFF00"/>
                </a:solidFill>
              </a:rPr>
              <a:t>Guolan</a:t>
            </a:r>
            <a:r>
              <a:rPr lang="en-US" sz="2400" b="1" dirty="0">
                <a:solidFill>
                  <a:srgbClr val="FFFF00"/>
                </a:solidFill>
              </a:rPr>
              <a:t> Lu</a:t>
            </a:r>
            <a:r>
              <a:rPr lang="en-US" altLang="zh-CN" sz="2400" b="1" baseline="30000" dirty="0">
                <a:solidFill>
                  <a:srgbClr val="FFFF00"/>
                </a:solidFill>
              </a:rPr>
              <a:t> 1</a:t>
            </a:r>
            <a:r>
              <a:rPr lang="en-US" sz="2400" b="1" dirty="0">
                <a:solidFill>
                  <a:srgbClr val="FFFF00"/>
                </a:solidFill>
              </a:rPr>
              <a:t> , </a:t>
            </a:r>
            <a:r>
              <a:rPr lang="en-US" sz="2400" b="1" dirty="0" err="1">
                <a:solidFill>
                  <a:srgbClr val="FFFF00"/>
                </a:solidFill>
              </a:rPr>
              <a:t>Zhiqiang</a:t>
            </a:r>
            <a:r>
              <a:rPr lang="en-US" sz="2400" b="1" dirty="0">
                <a:solidFill>
                  <a:srgbClr val="FFFF00"/>
                </a:solidFill>
              </a:rPr>
              <a:t> Tian</a:t>
            </a:r>
            <a:r>
              <a:rPr lang="en-US" sz="2400" b="1" baseline="30000" dirty="0">
                <a:solidFill>
                  <a:srgbClr val="FFFF00"/>
                </a:solidFill>
              </a:rPr>
              <a:t>2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Dongsheng</a:t>
            </a:r>
            <a:r>
              <a:rPr lang="en-US" sz="2400" b="1" dirty="0">
                <a:solidFill>
                  <a:srgbClr val="FFFF00"/>
                </a:solidFill>
              </a:rPr>
              <a:t> Wang</a:t>
            </a:r>
            <a:r>
              <a:rPr lang="en-US" sz="2400" b="1" baseline="30000" dirty="0">
                <a:solidFill>
                  <a:srgbClr val="FFFF00"/>
                </a:solidFill>
              </a:rPr>
              <a:t>3</a:t>
            </a:r>
            <a:r>
              <a:rPr lang="en-US" sz="2400" b="1" dirty="0">
                <a:solidFill>
                  <a:srgbClr val="FFFF00"/>
                </a:solidFill>
              </a:rPr>
              <a:t> , </a:t>
            </a:r>
            <a:r>
              <a:rPr lang="en-US" sz="2400" b="1" dirty="0" err="1">
                <a:solidFill>
                  <a:srgbClr val="FFFF00"/>
                </a:solidFill>
              </a:rPr>
              <a:t>Zhuo</a:t>
            </a:r>
            <a:r>
              <a:rPr lang="en-US" sz="2400" b="1" dirty="0">
                <a:solidFill>
                  <a:srgbClr val="FFFF00"/>
                </a:solidFill>
              </a:rPr>
              <a:t> Georgia Chen</a:t>
            </a:r>
            <a:r>
              <a:rPr lang="en-US" sz="2400" b="1" baseline="30000" dirty="0">
                <a:solidFill>
                  <a:srgbClr val="FFFF00"/>
                </a:solidFill>
              </a:rPr>
              <a:t>3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altLang="zh-CN" sz="2400" b="1" dirty="0" err="1">
                <a:solidFill>
                  <a:srgbClr val="FFFF00"/>
                </a:solidFill>
              </a:rPr>
              <a:t>Baowei</a:t>
            </a:r>
            <a:r>
              <a:rPr lang="en-US" altLang="zh-CN" sz="2400" b="1" dirty="0">
                <a:solidFill>
                  <a:srgbClr val="FFFF00"/>
                </a:solidFill>
              </a:rPr>
              <a:t> Fei</a:t>
            </a:r>
            <a:r>
              <a:rPr lang="en-US" altLang="zh-CN" sz="2400" b="1" baseline="30000" dirty="0">
                <a:solidFill>
                  <a:srgbClr val="FFFF00"/>
                </a:solidFill>
              </a:rPr>
              <a:t>1,2,4,5</a:t>
            </a:r>
            <a:r>
              <a:rPr lang="en-US" altLang="zh-CN" sz="2400" b="1" i="1" baseline="30000" dirty="0">
                <a:solidFill>
                  <a:srgbClr val="FFFFFF"/>
                </a:solidFill>
              </a:rPr>
              <a:t>, </a:t>
            </a:r>
            <a:endParaRPr lang="en-US" sz="2400" b="1" dirty="0">
              <a:solidFill>
                <a:srgbClr val="FFFF00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5340096"/>
            <a:ext cx="9144000" cy="1517904"/>
          </a:xfrm>
          <a:prstGeom prst="rect">
            <a:avLst/>
          </a:prstGeom>
          <a:solidFill>
            <a:srgbClr val="001F82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8" name="Picture 2" descr="Emory University">
            <a:hlinkClick r:id="rId3" tooltip="Emory University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84" y="5718556"/>
            <a:ext cx="2588195" cy="682244"/>
          </a:xfrm>
          <a:prstGeom prst="rect">
            <a:avLst/>
          </a:prstGeom>
          <a:noFill/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377075" y="5641021"/>
            <a:ext cx="5430393" cy="79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Aft>
                <a:spcPts val="800"/>
              </a:spcAft>
            </a:pPr>
            <a:r>
              <a:rPr kumimoji="1" lang="en-US" sz="2400" b="1" dirty="0">
                <a:solidFill>
                  <a:srgbClr val="FFFF00"/>
                </a:solidFill>
              </a:rPr>
              <a:t>Quantitative BioImaging Lab (QBIL) </a:t>
            </a:r>
          </a:p>
          <a:p>
            <a:pPr algn="ctr" eaLnBrk="0" fontAlgn="base" hangingPunct="0">
              <a:spcAft>
                <a:spcPts val="800"/>
              </a:spcAft>
            </a:pPr>
            <a:r>
              <a:rPr kumimoji="1" lang="en-US" sz="1600" b="1" dirty="0">
                <a:solidFill>
                  <a:srgbClr val="FFFF00"/>
                </a:solidFill>
              </a:rPr>
              <a:t>Department of Radiology and Imaging Sciences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3810000"/>
            <a:ext cx="8426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i="1" baseline="40000" dirty="0">
                <a:solidFill>
                  <a:srgbClr val="FFFFFF"/>
                </a:solidFill>
              </a:rPr>
              <a:t>1</a:t>
            </a:r>
            <a:r>
              <a:rPr lang="en-US" altLang="zh-CN" sz="2400" b="1" i="1" baseline="30000" dirty="0">
                <a:solidFill>
                  <a:srgbClr val="FFFFFF"/>
                </a:solidFill>
              </a:rPr>
              <a:t>The Wallace H. Coulter Department of Biomedical Engineering,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i="1" baseline="30000" dirty="0">
                <a:solidFill>
                  <a:srgbClr val="FFFFFF"/>
                </a:solidFill>
              </a:rPr>
              <a:t>Georgia Institute of Technology and Emory University, Atlanta, GA;  </a:t>
            </a:r>
            <a:endParaRPr lang="en-US" altLang="zh-CN" sz="2400" b="1" i="1" baseline="50000" dirty="0">
              <a:solidFill>
                <a:srgbClr val="FFFFFF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i="1" baseline="50000" dirty="0">
                <a:solidFill>
                  <a:srgbClr val="FFFFFF"/>
                </a:solidFill>
              </a:rPr>
              <a:t>2</a:t>
            </a:r>
            <a:r>
              <a:rPr lang="en-US" altLang="zh-CN" sz="2400" b="1" i="1" baseline="30000" dirty="0">
                <a:solidFill>
                  <a:srgbClr val="FFFFFF"/>
                </a:solidFill>
              </a:rPr>
              <a:t>Department of Radiology and Atlanta, GA;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baseline="50000" dirty="0">
                <a:solidFill>
                  <a:srgbClr val="FFFFFF"/>
                </a:solidFill>
              </a:rPr>
              <a:t>3</a:t>
            </a:r>
            <a:r>
              <a:rPr lang="en-US" sz="2400" b="1" i="1" baseline="30000" dirty="0">
                <a:solidFill>
                  <a:srgbClr val="FFFFFF"/>
                </a:solidFill>
              </a:rPr>
              <a:t>Department of Hematology and Medical Oncology, Emory University,  Atlanta, GA;</a:t>
            </a:r>
            <a:endParaRPr lang="en-US" altLang="zh-CN" sz="2400" b="1" i="1" baseline="30000" dirty="0">
              <a:solidFill>
                <a:srgbClr val="FFFFFF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i="1" baseline="40000" dirty="0">
                <a:solidFill>
                  <a:srgbClr val="FFFFFF"/>
                </a:solidFill>
              </a:rPr>
              <a:t>4</a:t>
            </a:r>
            <a:r>
              <a:rPr lang="en-US" altLang="zh-CN" sz="2400" b="1" i="1" baseline="30000" dirty="0">
                <a:solidFill>
                  <a:srgbClr val="FFFFFF"/>
                </a:solidFill>
              </a:rPr>
              <a:t>Department of Mathematics &amp; Computer Science, Emory University, Atlanta, GA;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i="1" baseline="40000" dirty="0">
                <a:solidFill>
                  <a:srgbClr val="FFFFFF"/>
                </a:solidFill>
              </a:rPr>
              <a:t>5</a:t>
            </a:r>
            <a:r>
              <a:rPr lang="en-US" altLang="zh-CN" sz="2400" b="1" i="1" baseline="30000" dirty="0">
                <a:solidFill>
                  <a:srgbClr val="FFFFFF"/>
                </a:solidFill>
              </a:rPr>
              <a:t>Winship Cancer Institute of Emory University, Atlanta, GA </a:t>
            </a:r>
          </a:p>
        </p:txBody>
      </p:sp>
    </p:spTree>
    <p:extLst>
      <p:ext uri="{BB962C8B-B14F-4D97-AF65-F5344CB8AC3E}">
        <p14:creationId xmlns:p14="http://schemas.microsoft.com/office/powerpoint/2010/main" val="3151865896"/>
      </p:ext>
    </p:extLst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C325C-8E8E-4275-8BEB-EF7AAD05EF8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62565" y="3044750"/>
            <a:ext cx="1529830" cy="120032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FFFF00"/>
              </a:solidFill>
              <a:latin typeface="Arial Body"/>
            </a:endParaRPr>
          </a:p>
          <a:p>
            <a:pPr algn="ctr"/>
            <a:r>
              <a:rPr lang="en-US" b="1" dirty="0">
                <a:solidFill>
                  <a:srgbClr val="FFFF00"/>
                </a:solidFill>
                <a:latin typeface="Arial Body"/>
                <a:cs typeface="Times New Roman" panose="02020603050405020304" pitchFamily="18" charset="0"/>
              </a:rPr>
              <a:t>Pre-Processing</a:t>
            </a:r>
          </a:p>
          <a:p>
            <a:endParaRPr lang="en-US" b="1" dirty="0">
              <a:solidFill>
                <a:srgbClr val="FFFF00"/>
              </a:solidFill>
              <a:latin typeface="Arial Body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4282" y="3044750"/>
            <a:ext cx="807048" cy="120032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FFFF00"/>
              </a:solidFill>
              <a:latin typeface="Arial Body"/>
            </a:endParaRPr>
          </a:p>
          <a:p>
            <a:pPr algn="ctr"/>
            <a:r>
              <a:rPr lang="en-US" b="1" dirty="0">
                <a:solidFill>
                  <a:srgbClr val="FFFF00"/>
                </a:solidFill>
                <a:latin typeface="Arial Body"/>
                <a:cs typeface="Times New Roman" panose="02020603050405020304" pitchFamily="18" charset="0"/>
              </a:rPr>
              <a:t>Raw Data</a:t>
            </a:r>
          </a:p>
          <a:p>
            <a:endParaRPr lang="en-US" b="1" dirty="0">
              <a:solidFill>
                <a:srgbClr val="FFFF00"/>
              </a:solidFill>
              <a:latin typeface="Arial Body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22091" y="3183249"/>
            <a:ext cx="792048" cy="9233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FFFF00"/>
              </a:solidFill>
              <a:latin typeface="Arial Body"/>
            </a:endParaRPr>
          </a:p>
          <a:p>
            <a:pPr algn="ctr"/>
            <a:r>
              <a:rPr lang="en-US" b="1" dirty="0">
                <a:solidFill>
                  <a:srgbClr val="FFFF00"/>
                </a:solidFill>
                <a:latin typeface="Arial Body"/>
                <a:cs typeface="Times New Roman" panose="02020603050405020304" pitchFamily="18" charset="0"/>
              </a:rPr>
              <a:t>PCA</a:t>
            </a:r>
          </a:p>
          <a:p>
            <a:endParaRPr lang="en-US" b="1" dirty="0">
              <a:solidFill>
                <a:srgbClr val="FFFF00"/>
              </a:solidFill>
              <a:latin typeface="Arial Body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43834" y="3183249"/>
            <a:ext cx="1430347" cy="9233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FFFF00"/>
              </a:solidFill>
              <a:latin typeface="Arial Body"/>
            </a:endParaRPr>
          </a:p>
          <a:p>
            <a:pPr algn="ctr"/>
            <a:r>
              <a:rPr lang="en-US" b="1" dirty="0" err="1">
                <a:solidFill>
                  <a:srgbClr val="FFFF00"/>
                </a:solidFill>
                <a:latin typeface="Arial Body"/>
                <a:cs typeface="Times New Roman" panose="02020603050405020304" pitchFamily="18" charset="0"/>
              </a:rPr>
              <a:t>Superpixel</a:t>
            </a:r>
            <a:r>
              <a:rPr lang="en-US" b="1" dirty="0">
                <a:solidFill>
                  <a:srgbClr val="FFFF00"/>
                </a:solidFill>
                <a:latin typeface="Arial Body"/>
                <a:cs typeface="Times New Roman" panose="02020603050405020304" pitchFamily="18" charset="0"/>
              </a:rPr>
              <a:t> </a:t>
            </a:r>
          </a:p>
          <a:p>
            <a:endParaRPr lang="en-US" b="1" dirty="0">
              <a:solidFill>
                <a:srgbClr val="FFFF00"/>
              </a:solidFill>
              <a:latin typeface="Arial Body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47994" y="1682248"/>
            <a:ext cx="1051439" cy="120032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FFFF00"/>
              </a:solidFill>
              <a:latin typeface="Arial Body"/>
            </a:endParaRPr>
          </a:p>
          <a:p>
            <a:pPr algn="ctr"/>
            <a:r>
              <a:rPr lang="en-US" b="1" dirty="0">
                <a:solidFill>
                  <a:srgbClr val="FFFF00"/>
                </a:solidFill>
                <a:latin typeface="Arial Body"/>
                <a:cs typeface="Times New Roman" panose="02020603050405020304" pitchFamily="18" charset="0"/>
              </a:rPr>
              <a:t>Feature 1</a:t>
            </a:r>
          </a:p>
          <a:p>
            <a:endParaRPr lang="en-US" b="1" dirty="0">
              <a:solidFill>
                <a:srgbClr val="FFFF00"/>
              </a:solidFill>
              <a:latin typeface="Arial Body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48145" y="2938817"/>
            <a:ext cx="1051439" cy="120032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FFFF00"/>
              </a:solidFill>
              <a:latin typeface="Arial Body"/>
            </a:endParaRPr>
          </a:p>
          <a:p>
            <a:pPr algn="ctr"/>
            <a:r>
              <a:rPr lang="en-US" b="1" dirty="0">
                <a:solidFill>
                  <a:srgbClr val="FFFF00"/>
                </a:solidFill>
                <a:latin typeface="Arial Body"/>
                <a:cs typeface="Times New Roman" panose="02020603050405020304" pitchFamily="18" charset="0"/>
              </a:rPr>
              <a:t>Feature 2</a:t>
            </a:r>
          </a:p>
          <a:p>
            <a:endParaRPr lang="en-US" b="1" dirty="0">
              <a:solidFill>
                <a:srgbClr val="FFFF00"/>
              </a:solidFill>
              <a:latin typeface="Arial Body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25323" y="4903530"/>
            <a:ext cx="1049696" cy="120032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FFFF00"/>
              </a:solidFill>
              <a:latin typeface="Arial Body"/>
            </a:endParaRPr>
          </a:p>
          <a:p>
            <a:pPr algn="ctr"/>
            <a:r>
              <a:rPr lang="en-US" b="1" dirty="0">
                <a:solidFill>
                  <a:srgbClr val="FFFF00"/>
                </a:solidFill>
                <a:latin typeface="Arial Body"/>
                <a:cs typeface="Times New Roman" panose="02020603050405020304" pitchFamily="18" charset="0"/>
              </a:rPr>
              <a:t>Feature N</a:t>
            </a:r>
          </a:p>
          <a:p>
            <a:endParaRPr lang="en-US" b="1" dirty="0">
              <a:solidFill>
                <a:srgbClr val="FFFF00"/>
              </a:solidFill>
              <a:latin typeface="Arial Body"/>
            </a:endParaRPr>
          </a:p>
        </p:txBody>
      </p:sp>
      <p:sp>
        <p:nvSpPr>
          <p:cNvPr id="35" name="Oval 34"/>
          <p:cNvSpPr/>
          <p:nvPr/>
        </p:nvSpPr>
        <p:spPr>
          <a:xfrm flipH="1">
            <a:off x="5801198" y="4238651"/>
            <a:ext cx="156211" cy="118110"/>
          </a:xfrm>
          <a:prstGeom prst="ellips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FFFF00"/>
              </a:solidFill>
              <a:latin typeface="Arial Body"/>
            </a:endParaRPr>
          </a:p>
        </p:txBody>
      </p:sp>
      <p:sp>
        <p:nvSpPr>
          <p:cNvPr id="36" name="Oval 35"/>
          <p:cNvSpPr/>
          <p:nvPr/>
        </p:nvSpPr>
        <p:spPr>
          <a:xfrm flipH="1">
            <a:off x="5801198" y="4441771"/>
            <a:ext cx="156211" cy="118110"/>
          </a:xfrm>
          <a:prstGeom prst="ellips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FFFF00"/>
              </a:solidFill>
              <a:latin typeface="Arial Body"/>
            </a:endParaRPr>
          </a:p>
        </p:txBody>
      </p:sp>
      <p:sp>
        <p:nvSpPr>
          <p:cNvPr id="37" name="Oval 36"/>
          <p:cNvSpPr/>
          <p:nvPr/>
        </p:nvSpPr>
        <p:spPr>
          <a:xfrm flipH="1">
            <a:off x="5801197" y="4668229"/>
            <a:ext cx="156211" cy="118110"/>
          </a:xfrm>
          <a:prstGeom prst="ellips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FFFF00"/>
              </a:solidFill>
              <a:latin typeface="Arial Body"/>
            </a:endParaRPr>
          </a:p>
        </p:txBody>
      </p:sp>
      <p:cxnSp>
        <p:nvCxnSpPr>
          <p:cNvPr id="38" name="Straight Arrow Connector 37"/>
          <p:cNvCxnSpPr>
            <a:stCxn id="29" idx="3"/>
            <a:endCxn id="28" idx="1"/>
          </p:cNvCxnSpPr>
          <p:nvPr/>
        </p:nvCxnSpPr>
        <p:spPr>
          <a:xfrm>
            <a:off x="901330" y="3644915"/>
            <a:ext cx="161235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3"/>
            <a:endCxn id="30" idx="1"/>
          </p:cNvCxnSpPr>
          <p:nvPr/>
        </p:nvCxnSpPr>
        <p:spPr>
          <a:xfrm flipV="1">
            <a:off x="2592395" y="3644914"/>
            <a:ext cx="129696" cy="1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0" idx="3"/>
            <a:endCxn id="31" idx="1"/>
          </p:cNvCxnSpPr>
          <p:nvPr/>
        </p:nvCxnSpPr>
        <p:spPr>
          <a:xfrm>
            <a:off x="3514139" y="3644914"/>
            <a:ext cx="129695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31" idx="3"/>
            <a:endCxn id="32" idx="1"/>
          </p:cNvCxnSpPr>
          <p:nvPr/>
        </p:nvCxnSpPr>
        <p:spPr>
          <a:xfrm flipV="1">
            <a:off x="5074181" y="2282413"/>
            <a:ext cx="273813" cy="1362501"/>
          </a:xfrm>
          <a:prstGeom prst="bentConnector3">
            <a:avLst>
              <a:gd name="adj1" fmla="val 50000"/>
            </a:avLst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31" idx="3"/>
            <a:endCxn id="33" idx="1"/>
          </p:cNvCxnSpPr>
          <p:nvPr/>
        </p:nvCxnSpPr>
        <p:spPr>
          <a:xfrm flipV="1">
            <a:off x="5074181" y="3491596"/>
            <a:ext cx="273964" cy="153318"/>
          </a:xfrm>
          <a:prstGeom prst="bentConnector3">
            <a:avLst>
              <a:gd name="adj1" fmla="val 50000"/>
            </a:avLst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1" idx="3"/>
            <a:endCxn id="34" idx="1"/>
          </p:cNvCxnSpPr>
          <p:nvPr/>
        </p:nvCxnSpPr>
        <p:spPr>
          <a:xfrm>
            <a:off x="5074181" y="3644914"/>
            <a:ext cx="251142" cy="1858781"/>
          </a:xfrm>
          <a:prstGeom prst="bentConnector3">
            <a:avLst>
              <a:gd name="adj1" fmla="val 50000"/>
            </a:avLst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748964" y="3160872"/>
            <a:ext cx="716773" cy="9233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FFFF00"/>
              </a:solidFill>
              <a:latin typeface="Arial Body"/>
            </a:endParaRPr>
          </a:p>
          <a:p>
            <a:pPr algn="ctr"/>
            <a:r>
              <a:rPr lang="en-US" b="1" dirty="0">
                <a:solidFill>
                  <a:srgbClr val="FFFF00"/>
                </a:solidFill>
                <a:latin typeface="Arial Body"/>
                <a:cs typeface="Times New Roman" panose="02020603050405020304" pitchFamily="18" charset="0"/>
              </a:rPr>
              <a:t>SVM</a:t>
            </a:r>
          </a:p>
          <a:p>
            <a:endParaRPr lang="en-US" b="1" dirty="0">
              <a:solidFill>
                <a:srgbClr val="FFFF00"/>
              </a:solidFill>
              <a:latin typeface="Arial Body"/>
            </a:endParaRPr>
          </a:p>
        </p:txBody>
      </p:sp>
      <p:cxnSp>
        <p:nvCxnSpPr>
          <p:cNvPr id="45" name="Elbow Connector 44"/>
          <p:cNvCxnSpPr>
            <a:stCxn id="32" idx="3"/>
            <a:endCxn id="44" idx="1"/>
          </p:cNvCxnSpPr>
          <p:nvPr/>
        </p:nvCxnSpPr>
        <p:spPr>
          <a:xfrm>
            <a:off x="6399433" y="2192130"/>
            <a:ext cx="349531" cy="1430407"/>
          </a:xfrm>
          <a:prstGeom prst="bentConnector3">
            <a:avLst>
              <a:gd name="adj1" fmla="val 50000"/>
            </a:avLst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3" idx="3"/>
            <a:endCxn id="44" idx="1"/>
          </p:cNvCxnSpPr>
          <p:nvPr/>
        </p:nvCxnSpPr>
        <p:spPr>
          <a:xfrm>
            <a:off x="6399584" y="3491596"/>
            <a:ext cx="349380" cy="130941"/>
          </a:xfrm>
          <a:prstGeom prst="bentConnector3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34" idx="3"/>
            <a:endCxn id="44" idx="1"/>
          </p:cNvCxnSpPr>
          <p:nvPr/>
        </p:nvCxnSpPr>
        <p:spPr>
          <a:xfrm flipV="1">
            <a:off x="6375019" y="3622537"/>
            <a:ext cx="373945" cy="1881158"/>
          </a:xfrm>
          <a:prstGeom prst="bentConnector3">
            <a:avLst>
              <a:gd name="adj1" fmla="val 50000"/>
            </a:avLst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566523" y="3022373"/>
            <a:ext cx="1425077" cy="120032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endParaRPr lang="en-US" b="1" dirty="0">
              <a:solidFill>
                <a:srgbClr val="FFFF00"/>
              </a:solidFill>
              <a:latin typeface="Arial Body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rgbClr val="FFFF00"/>
                </a:solidFill>
                <a:latin typeface="Arial Body"/>
                <a:cs typeface="Times New Roman" panose="02020603050405020304" pitchFamily="18" charset="0"/>
              </a:rPr>
              <a:t>Post Processing</a:t>
            </a:r>
          </a:p>
          <a:p>
            <a:pPr algn="ctr"/>
            <a:endParaRPr lang="en-US" b="1" dirty="0">
              <a:solidFill>
                <a:srgbClr val="FFFF00"/>
              </a:solidFill>
              <a:latin typeface="Arial Body"/>
            </a:endParaRPr>
          </a:p>
        </p:txBody>
      </p:sp>
      <p:cxnSp>
        <p:nvCxnSpPr>
          <p:cNvPr id="49" name="Straight Arrow Connector 48"/>
          <p:cNvCxnSpPr>
            <a:stCxn id="44" idx="3"/>
            <a:endCxn id="48" idx="1"/>
          </p:cNvCxnSpPr>
          <p:nvPr/>
        </p:nvCxnSpPr>
        <p:spPr>
          <a:xfrm>
            <a:off x="7465737" y="3622537"/>
            <a:ext cx="100786" cy="1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9086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A white reference image was acquired with a standard white reference board in the field of view.  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 dark reference image was acquired with the camera shutter closed. 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C325C-8E8E-4275-8BEB-EF7AAD05EF8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762000" y="3695700"/>
            <a:ext cx="10389224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27835" marR="0">
              <a:spcBef>
                <a:spcPts val="345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FF00"/>
                </a:solidFill>
              </a:rPr>
              <a:t>Reflectance(x, y, λ) =   </a:t>
            </a:r>
            <a:r>
              <a:rPr lang="en-US" sz="2400" b="1" u="sng" dirty="0">
                <a:solidFill>
                  <a:srgbClr val="FFFF00"/>
                </a:solidFill>
              </a:rPr>
              <a:t>Raw(x, y, λ) − Dark(x, y, λ)</a:t>
            </a:r>
          </a:p>
          <a:p>
            <a:pPr marL="1727835" marR="0">
              <a:spcBef>
                <a:spcPts val="345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FF00"/>
                </a:solidFill>
              </a:rPr>
              <a:t>				    White(x, y, λ) − Dark(x, y, λ)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9584" r="11332" b="13648"/>
          <a:stretch/>
        </p:blipFill>
        <p:spPr>
          <a:xfrm>
            <a:off x="1066800" y="4316068"/>
            <a:ext cx="2590800" cy="202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3873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600200"/>
            <a:ext cx="8915400" cy="4495800"/>
          </a:xfrm>
        </p:spPr>
        <p:txBody>
          <a:bodyPr/>
          <a:lstStyle/>
          <a:p>
            <a:r>
              <a:rPr lang="en-US" sz="2800" dirty="0"/>
              <a:t>Principal component analysis (PCA) 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Reduces the dimensionality 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Applied to the pre-processed data before </a:t>
            </a:r>
            <a:r>
              <a:rPr lang="en-US" sz="2400" dirty="0" err="1"/>
              <a:t>superpixel</a:t>
            </a:r>
            <a:r>
              <a:rPr lang="en-US" sz="2400" dirty="0"/>
              <a:t> segmentation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Select the bands that that contain large variance in the data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Selected 2 Principal Components 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Remove the step of manually choosing specific bands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C325C-8E8E-4275-8BEB-EF7AAD05EF8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122667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C325C-8E8E-4275-8BEB-EF7AAD05EF8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7" t="9384" r="9772" b="12184"/>
          <a:stretch/>
        </p:blipFill>
        <p:spPr>
          <a:xfrm>
            <a:off x="6135745" y="2539208"/>
            <a:ext cx="2659859" cy="2046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7129" r="9406" b="11234"/>
          <a:stretch/>
        </p:blipFill>
        <p:spPr>
          <a:xfrm>
            <a:off x="3276599" y="2539208"/>
            <a:ext cx="2554347" cy="2046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6" t="9384" r="10977" b="12184"/>
          <a:stretch/>
        </p:blipFill>
        <p:spPr>
          <a:xfrm>
            <a:off x="342287" y="2539208"/>
            <a:ext cx="2629513" cy="2081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1319" y="4748319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Principal Component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19500" y="4800600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Principal Component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9579" y="4800600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Principal Component 3</a:t>
            </a:r>
          </a:p>
        </p:txBody>
      </p:sp>
    </p:spTree>
    <p:extLst>
      <p:ext uri="{BB962C8B-B14F-4D97-AF65-F5344CB8AC3E}">
        <p14:creationId xmlns:p14="http://schemas.microsoft.com/office/powerpoint/2010/main" val="1596604607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C325C-8E8E-4275-8BEB-EF7AAD05EF8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1319" y="4748319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Principal Component 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19500" y="4800600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Principal Component 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19579" y="4800600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Principal Component 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7778" r="9167" b="11111"/>
          <a:stretch/>
        </p:blipFill>
        <p:spPr>
          <a:xfrm>
            <a:off x="304800" y="2431802"/>
            <a:ext cx="2650648" cy="20806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7778" r="10001" b="11111"/>
          <a:stretch/>
        </p:blipFill>
        <p:spPr>
          <a:xfrm>
            <a:off x="3200400" y="2438426"/>
            <a:ext cx="2613798" cy="2073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7778" r="10001" b="11111"/>
          <a:stretch/>
        </p:blipFill>
        <p:spPr>
          <a:xfrm>
            <a:off x="6044460" y="2431801"/>
            <a:ext cx="2622147" cy="208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63867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Superpixels</a:t>
            </a:r>
            <a:r>
              <a:rPr lang="en-US" dirty="0"/>
              <a:t> (SLIC)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4571282" cy="4495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 err="1"/>
              <a:t>Superpixels</a:t>
            </a:r>
            <a:r>
              <a:rPr lang="en-US" sz="2000" dirty="0"/>
              <a:t> algorithms combine pixels into meaning regions. 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Simple linear  iterative clustering  (SLIC) technique. 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Modified K means search 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Superpixel</a:t>
            </a:r>
            <a:r>
              <a:rPr lang="en-US" sz="2000" dirty="0"/>
              <a:t> Segmentation applied to principal components. 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C325C-8E8E-4275-8BEB-EF7AAD05EF8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5800668" y="2209800"/>
            <a:ext cx="1590732" cy="144780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ys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143568" y="2514600"/>
            <a:ext cx="904932" cy="83820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6596034" y="2933700"/>
            <a:ext cx="642966" cy="30166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5953068" y="2933700"/>
            <a:ext cx="642966" cy="68647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6143568" y="2286000"/>
            <a:ext cx="452466" cy="6477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6596034" y="2342814"/>
            <a:ext cx="128223" cy="5534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5200650" y="4812571"/>
            <a:ext cx="3695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FFF00"/>
                </a:solidFill>
              </a:rPr>
              <a:t>Achanta</a:t>
            </a:r>
            <a:r>
              <a:rPr lang="en-US" sz="1400" dirty="0">
                <a:solidFill>
                  <a:srgbClr val="FFFF00"/>
                </a:solidFill>
              </a:rPr>
              <a:t> et al SLIC </a:t>
            </a:r>
            <a:r>
              <a:rPr lang="en-US" sz="1400" dirty="0" err="1">
                <a:solidFill>
                  <a:srgbClr val="FFFF00"/>
                </a:solidFill>
              </a:rPr>
              <a:t>Superpixels</a:t>
            </a:r>
            <a:r>
              <a:rPr lang="en-US" sz="1400" dirty="0">
                <a:solidFill>
                  <a:srgbClr val="FFFF00"/>
                </a:solidFill>
              </a:rPr>
              <a:t> Compared to State-of-the-Art </a:t>
            </a:r>
            <a:r>
              <a:rPr lang="en-US" sz="1400" dirty="0" err="1">
                <a:solidFill>
                  <a:srgbClr val="FFFF00"/>
                </a:solidFill>
              </a:rPr>
              <a:t>Superpixel</a:t>
            </a:r>
            <a:r>
              <a:rPr lang="en-US" sz="1400" dirty="0">
                <a:solidFill>
                  <a:srgbClr val="FFFF00"/>
                </a:solidFill>
              </a:rPr>
              <a:t> Method IEEEE Pattern Analysis and Machine Intelligence  2012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305425" y="1828800"/>
            <a:ext cx="3486150" cy="2478985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766646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Superpixel</a:t>
            </a:r>
            <a:r>
              <a:rPr lang="en-US" dirty="0"/>
              <a:t> 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C325C-8E8E-4275-8BEB-EF7AAD05EF8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8" t="7055" r="10527" b="12244"/>
          <a:stretch/>
        </p:blipFill>
        <p:spPr>
          <a:xfrm>
            <a:off x="5909050" y="2282573"/>
            <a:ext cx="2941036" cy="2332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86150" y="2590800"/>
            <a:ext cx="228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SLIC Algorithm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543300" y="3733800"/>
            <a:ext cx="205740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FF6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00700" y="4953000"/>
            <a:ext cx="3249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1000 </a:t>
            </a:r>
            <a:r>
              <a:rPr lang="en-US" sz="2800" b="1" dirty="0" err="1">
                <a:solidFill>
                  <a:srgbClr val="FFFF00"/>
                </a:solidFill>
              </a:rPr>
              <a:t>Superpixels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49530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169,650 Pixels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0400" y="392269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170x decrease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6" t="9384" r="10977" b="12184"/>
          <a:stretch/>
        </p:blipFill>
        <p:spPr>
          <a:xfrm>
            <a:off x="220006" y="2256069"/>
            <a:ext cx="2980394" cy="235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98822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61730"/>
            <a:ext cx="7772400" cy="838200"/>
          </a:xfrm>
        </p:spPr>
        <p:txBody>
          <a:bodyPr/>
          <a:lstStyle/>
          <a:p>
            <a:r>
              <a:rPr lang="en-US" dirty="0"/>
              <a:t>Support Vector Machine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229600" cy="16408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11 tumor-bearing mice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 leave-one out method 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10 mice for training and one for testing 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C325C-8E8E-4275-8BEB-EF7AAD05EF8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048647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C325C-8E8E-4275-8BEB-EF7AAD05EF8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 bwMode="auto">
          <a:xfrm>
            <a:off x="8218394" y="6757194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822907-8A9D-4F6B-98F6-913902AD56B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6041131" y="6875785"/>
            <a:ext cx="2133600" cy="170334"/>
          </a:xfrm>
          <a:prstGeom prst="rect">
            <a:avLst/>
          </a:prstGeom>
        </p:spPr>
        <p:txBody>
          <a:bodyPr/>
          <a:lstStyle/>
          <a:p>
            <a:fld id="{792F06DC-990B-BF44-84E3-1ED3F25BC3C2}" type="datetime1">
              <a:rPr lang="en-US" smtClean="0"/>
              <a:pPr/>
              <a:t>3/12/2018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752034"/>
              </p:ext>
            </p:extLst>
          </p:nvPr>
        </p:nvGraphicFramePr>
        <p:xfrm>
          <a:off x="76200" y="1585980"/>
          <a:ext cx="8991600" cy="481230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40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67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3723">
                <a:tc>
                  <a:txBody>
                    <a:bodyPr/>
                    <a:lstStyle/>
                    <a:p>
                      <a:pPr marL="7620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152400" marR="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FFFF00"/>
                          </a:solidFill>
                          <a:effectLst/>
                          <a:latin typeface="Arial Body"/>
                          <a:ea typeface="Times New Roman" panose="02020603050405020304" pitchFamily="18" charset="0"/>
                        </a:rPr>
                        <a:t>Superpixel</a:t>
                      </a: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  <a:latin typeface="Arial Body"/>
                          <a:ea typeface="Times New Roman" panose="02020603050405020304" pitchFamily="18" charset="0"/>
                        </a:rPr>
                        <a:t>-PCA-SVM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53975" marR="53975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76200" marR="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  <a:latin typeface="Arial Body"/>
                          <a:ea typeface="Times New Roman" panose="02020603050405020304" pitchFamily="18" charset="0"/>
                        </a:rPr>
                        <a:t>SVM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76200" marR="0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76200" marR="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  <a:latin typeface="Arial Body"/>
                          <a:ea typeface="Times New Roman" panose="02020603050405020304" pitchFamily="18" charset="0"/>
                        </a:rPr>
                        <a:t>PCA-SVM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76200" marR="0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680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 </a:t>
                      </a:r>
                    </a:p>
                    <a:p>
                      <a:pPr marL="7620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Mice</a:t>
                      </a:r>
                      <a:r>
                        <a:rPr lang="en-US" sz="1800" spc="105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Nu</a:t>
                      </a:r>
                      <a:r>
                        <a:rPr lang="en-US" sz="1800" spc="-25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m</a:t>
                      </a:r>
                      <a:r>
                        <a:rPr lang="en-US" sz="1800" spc="25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b</a:t>
                      </a: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er</a:t>
                      </a:r>
                      <a:endParaRPr lang="en-US" sz="1800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00" marR="0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</a:endParaRPr>
                    </a:p>
                    <a:p>
                      <a:pPr marL="152400" marR="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Sensitivi</a:t>
                      </a:r>
                      <a:r>
                        <a:rPr lang="en-US" sz="1800" b="1" spc="-20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t</a:t>
                      </a: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y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92710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</a:endParaRPr>
                    </a:p>
                    <a:p>
                      <a:pPr marL="53975" marR="53975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S</a:t>
                      </a:r>
                      <a:r>
                        <a:rPr lang="en-US" sz="1800" b="1" spc="30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p</a:t>
                      </a: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ecifici</a:t>
                      </a:r>
                      <a:r>
                        <a:rPr lang="en-US" sz="1800" b="1" spc="-25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t</a:t>
                      </a: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y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</a:endParaRPr>
                    </a:p>
                    <a:p>
                      <a:pPr marL="76200" marR="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Sensitivi</a:t>
                      </a:r>
                      <a:r>
                        <a:rPr lang="en-US" sz="1800" b="1" spc="-20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t</a:t>
                      </a: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y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" marR="0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</a:endParaRPr>
                    </a:p>
                    <a:p>
                      <a:pPr marL="76200" marR="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S</a:t>
                      </a:r>
                      <a:r>
                        <a:rPr lang="en-US" sz="1800" b="1" spc="30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p</a:t>
                      </a: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ecifici</a:t>
                      </a:r>
                      <a:r>
                        <a:rPr lang="en-US" sz="1800" b="1" spc="-25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t</a:t>
                      </a: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y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27355" marR="0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</a:endParaRPr>
                    </a:p>
                    <a:p>
                      <a:pPr marL="76200" marR="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Sensitivi</a:t>
                      </a:r>
                      <a:r>
                        <a:rPr lang="en-US" sz="1800" b="1" spc="-20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t</a:t>
                      </a: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y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" marR="0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FFFF00"/>
                        </a:solidFill>
                        <a:effectLst/>
                        <a:latin typeface="Arial Body"/>
                      </a:endParaRPr>
                    </a:p>
                    <a:p>
                      <a:pPr marL="76200" marR="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S</a:t>
                      </a:r>
                      <a:r>
                        <a:rPr lang="en-US" sz="1800" spc="30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p</a:t>
                      </a: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ecifici</a:t>
                      </a:r>
                      <a:r>
                        <a:rPr lang="en-US" sz="1800" spc="-25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t</a:t>
                      </a: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y</a:t>
                      </a:r>
                      <a:endParaRPr lang="en-US" sz="1800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046">
                <a:tc>
                  <a:txBody>
                    <a:bodyPr/>
                    <a:lstStyle/>
                    <a:p>
                      <a:pPr marL="398145" marR="32194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1</a:t>
                      </a:r>
                      <a:endParaRPr lang="en-US" sz="180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30200" marR="0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0.84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0.91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0.41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0.73</a:t>
                      </a:r>
                      <a:endParaRPr lang="en-US" sz="1800" b="1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0.72</a:t>
                      </a:r>
                      <a:endParaRPr lang="en-US" sz="1800" b="1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0.82</a:t>
                      </a:r>
                      <a:endParaRPr lang="en-US" sz="1800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492">
                <a:tc>
                  <a:txBody>
                    <a:bodyPr/>
                    <a:lstStyle/>
                    <a:p>
                      <a:pPr marL="398145" marR="32194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2</a:t>
                      </a:r>
                      <a:endParaRPr lang="en-US" sz="180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30200" marR="0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0.99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0.84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0.77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0.71</a:t>
                      </a:r>
                      <a:endParaRPr lang="en-US" sz="1800" b="1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0.90</a:t>
                      </a:r>
                      <a:endParaRPr lang="en-US" sz="1800" b="1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0.77</a:t>
                      </a:r>
                      <a:endParaRPr lang="en-US" sz="1800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492">
                <a:tc>
                  <a:txBody>
                    <a:bodyPr/>
                    <a:lstStyle/>
                    <a:p>
                      <a:pPr marL="398145" marR="32194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3</a:t>
                      </a:r>
                      <a:endParaRPr lang="en-US" sz="180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30200" marR="0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0.96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0.85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0.47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0.73</a:t>
                      </a:r>
                      <a:endParaRPr lang="en-US" sz="1800" b="1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0.80</a:t>
                      </a:r>
                      <a:endParaRPr lang="en-US" sz="1800" b="1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0.78</a:t>
                      </a:r>
                      <a:endParaRPr lang="en-US" sz="180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492">
                <a:tc>
                  <a:txBody>
                    <a:bodyPr/>
                    <a:lstStyle/>
                    <a:p>
                      <a:pPr marL="398145" marR="32194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4</a:t>
                      </a:r>
                      <a:endParaRPr lang="en-US" sz="180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30200" marR="0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0.69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0.89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0.30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0.64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0.65</a:t>
                      </a:r>
                      <a:endParaRPr lang="en-US" sz="1800" b="1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0.71</a:t>
                      </a:r>
                      <a:endParaRPr lang="en-US" sz="180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492">
                <a:tc>
                  <a:txBody>
                    <a:bodyPr/>
                    <a:lstStyle/>
                    <a:p>
                      <a:pPr marL="398145" marR="32194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5</a:t>
                      </a:r>
                      <a:endParaRPr lang="en-US" sz="180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30200" marR="0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0.99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0.77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0.55</a:t>
                      </a:r>
                      <a:endParaRPr lang="en-US" sz="1800" b="1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0.72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0.88</a:t>
                      </a:r>
                      <a:endParaRPr lang="en-US" sz="1800" b="1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0.72</a:t>
                      </a:r>
                      <a:endParaRPr lang="en-US" sz="180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492">
                <a:tc>
                  <a:txBody>
                    <a:bodyPr/>
                    <a:lstStyle/>
                    <a:p>
                      <a:pPr marL="398145" marR="32194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6</a:t>
                      </a:r>
                      <a:endParaRPr lang="en-US" sz="180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30200" marR="0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0.99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0.84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0.79</a:t>
                      </a:r>
                      <a:endParaRPr lang="en-US" sz="1800" b="1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0.80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0.95</a:t>
                      </a:r>
                      <a:endParaRPr lang="en-US" sz="1800" b="1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0.79</a:t>
                      </a:r>
                      <a:endParaRPr lang="en-US" sz="180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492">
                <a:tc>
                  <a:txBody>
                    <a:bodyPr/>
                    <a:lstStyle/>
                    <a:p>
                      <a:pPr marL="398145" marR="32194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7</a:t>
                      </a:r>
                      <a:endParaRPr lang="en-US" sz="180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30200" marR="0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  <a:ea typeface="+mn-ea"/>
                        </a:rPr>
                        <a:t>1.00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0.91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0.88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0.75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0.89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0.75</a:t>
                      </a:r>
                      <a:endParaRPr lang="en-US" sz="180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492">
                <a:tc>
                  <a:txBody>
                    <a:bodyPr/>
                    <a:lstStyle/>
                    <a:p>
                      <a:pPr marL="398145" marR="32194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8</a:t>
                      </a:r>
                      <a:endParaRPr lang="en-US" sz="180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30200" marR="0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1.00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0.84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0.64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0.70</a:t>
                      </a:r>
                      <a:endParaRPr lang="en-US" sz="1800" b="1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0.94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0.74</a:t>
                      </a:r>
                      <a:endParaRPr lang="en-US" sz="180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492">
                <a:tc>
                  <a:txBody>
                    <a:bodyPr/>
                    <a:lstStyle/>
                    <a:p>
                      <a:pPr marL="398145" marR="32194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9</a:t>
                      </a:r>
                      <a:endParaRPr lang="en-US" sz="180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30200" marR="0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0.98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0.72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0.45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0.64</a:t>
                      </a:r>
                      <a:endParaRPr lang="en-US" sz="1800" b="1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0.76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0.69</a:t>
                      </a:r>
                      <a:endParaRPr lang="en-US" sz="180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492">
                <a:tc>
                  <a:txBody>
                    <a:bodyPr/>
                    <a:lstStyle/>
                    <a:p>
                      <a:pPr marL="366395" marR="29019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10</a:t>
                      </a:r>
                      <a:endParaRPr lang="en-US" sz="180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30200" marR="0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0.81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0.92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0.60</a:t>
                      </a:r>
                      <a:endParaRPr lang="en-US" sz="1800" b="1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0.77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0.78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0.88</a:t>
                      </a:r>
                      <a:endParaRPr lang="en-US" sz="1800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43">
                <a:tc>
                  <a:txBody>
                    <a:bodyPr/>
                    <a:lstStyle/>
                    <a:p>
                      <a:pPr marL="366395" marR="29019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11</a:t>
                      </a:r>
                      <a:endParaRPr lang="en-US" sz="180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30200" marR="0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0.93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0.84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0.49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0.71</a:t>
                      </a:r>
                      <a:endParaRPr lang="en-US" sz="1800" b="1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0.81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0.78</a:t>
                      </a:r>
                      <a:endParaRPr lang="en-US" sz="1800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2283">
                <a:tc>
                  <a:txBody>
                    <a:bodyPr/>
                    <a:lstStyle/>
                    <a:p>
                      <a:pPr marL="228600" marR="0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A</a:t>
                      </a:r>
                      <a:r>
                        <a:rPr lang="en-US" sz="1800" spc="-25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v</a:t>
                      </a: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erage</a:t>
                      </a:r>
                      <a:endParaRPr lang="en-US" sz="1800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13690" marR="0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0.93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9235" marR="0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 Body"/>
                        </a:rPr>
                        <a:t>0.85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0.58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0.72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23177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0.83</a:t>
                      </a:r>
                      <a:endParaRPr lang="en-US" sz="1800" b="1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224155" algn="ctr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  <a:latin typeface="Arial Body"/>
                        </a:rPr>
                        <a:t>0.77</a:t>
                      </a:r>
                      <a:endParaRPr lang="en-US" sz="1800" dirty="0">
                        <a:solidFill>
                          <a:srgbClr val="FFFF00"/>
                        </a:solidFill>
                        <a:effectLst/>
                        <a:latin typeface="Arial Body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790955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C325C-8E8E-4275-8BEB-EF7AAD05EF8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32898" y="5561869"/>
            <a:ext cx="1144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PC1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91291" y="5543418"/>
            <a:ext cx="1144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PC2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54056" y="5543417"/>
            <a:ext cx="1585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Predicted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64629" y="5490482"/>
            <a:ext cx="1407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Ground Truth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3400" y="1788470"/>
            <a:ext cx="1144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Mice 1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399" y="3027835"/>
            <a:ext cx="1144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Mice 2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3400" y="4267200"/>
            <a:ext cx="1144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Mice 7</a:t>
            </a:r>
            <a:endParaRPr lang="en-US" sz="2800" b="1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8" t="9200" r="9115" b="12114"/>
          <a:stretch/>
        </p:blipFill>
        <p:spPr>
          <a:xfrm>
            <a:off x="1839927" y="1447802"/>
            <a:ext cx="1524000" cy="1143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2" t="8975" r="8410" b="14257"/>
          <a:stretch/>
        </p:blipFill>
        <p:spPr>
          <a:xfrm>
            <a:off x="3581400" y="1447801"/>
            <a:ext cx="1524000" cy="114300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5" t="8975" r="11716" b="14257"/>
          <a:stretch/>
        </p:blipFill>
        <p:spPr>
          <a:xfrm>
            <a:off x="7103671" y="1447800"/>
            <a:ext cx="1521341" cy="12010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1" t="6397" r="10090" b="12725"/>
          <a:stretch/>
        </p:blipFill>
        <p:spPr>
          <a:xfrm>
            <a:off x="3581400" y="2734732"/>
            <a:ext cx="1524000" cy="1185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2" t="6853" r="9181" b="12905"/>
          <a:stretch/>
        </p:blipFill>
        <p:spPr>
          <a:xfrm>
            <a:off x="1839927" y="2734732"/>
            <a:ext cx="1524000" cy="11683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8" t="9098" r="10448" b="10902"/>
          <a:stretch/>
        </p:blipFill>
        <p:spPr>
          <a:xfrm>
            <a:off x="7103671" y="2734732"/>
            <a:ext cx="1554136" cy="122110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t="6304" r="11111" b="11976"/>
          <a:stretch/>
        </p:blipFill>
        <p:spPr>
          <a:xfrm>
            <a:off x="1835589" y="4080532"/>
            <a:ext cx="1513870" cy="12300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7" t="8095" r="10128" b="12544"/>
          <a:stretch/>
        </p:blipFill>
        <p:spPr>
          <a:xfrm>
            <a:off x="3581400" y="4077263"/>
            <a:ext cx="1534130" cy="120538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7778" r="10001" b="12222"/>
          <a:stretch/>
        </p:blipFill>
        <p:spPr>
          <a:xfrm>
            <a:off x="7070876" y="4047059"/>
            <a:ext cx="1738616" cy="123559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7778" r="10001" b="11111"/>
          <a:stretch/>
        </p:blipFill>
        <p:spPr>
          <a:xfrm>
            <a:off x="5349233" y="1433220"/>
            <a:ext cx="1517364" cy="120399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7778" r="10001" b="11111"/>
          <a:stretch/>
        </p:blipFill>
        <p:spPr>
          <a:xfrm>
            <a:off x="5349233" y="2734732"/>
            <a:ext cx="1564288" cy="124122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7778" r="10001" b="12222"/>
          <a:stretch/>
        </p:blipFill>
        <p:spPr>
          <a:xfrm>
            <a:off x="5349233" y="4073477"/>
            <a:ext cx="1564288" cy="12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96815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460" y="168028"/>
            <a:ext cx="8458200" cy="838200"/>
          </a:xfrm>
        </p:spPr>
        <p:txBody>
          <a:bodyPr/>
          <a:lstStyle/>
          <a:p>
            <a:r>
              <a:rPr lang="en-US" sz="4000" dirty="0"/>
              <a:t>Motivation-Head and Neck cancer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C325C-8E8E-4275-8BEB-EF7AAD05EF8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564460" cy="467836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40,000 new cases of head and neck cancer in the US in 2015.  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This malignancy  affects the  cavities,  glands,  and  sinuses  in the  head  and  neck area.   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3200" dirty="0"/>
              <a:t>Over  90% of head  and  neck cancer  are  diagnosed as squamous  cell carcinoma. 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0004922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in Computation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305800" cy="4495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/>
              <a:t>SVM </a:t>
            </a:r>
            <a:r>
              <a:rPr lang="en-US" sz="2800" dirty="0" err="1"/>
              <a:t>pixelwise</a:t>
            </a:r>
            <a:r>
              <a:rPr lang="en-US" sz="2800" dirty="0"/>
              <a:t> method 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Train millions of pixels for classifier 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390 x 435 images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450 to 890 nm wavelengths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Training and testing: ≥ 20 hours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 err="1"/>
              <a:t>Superpixel</a:t>
            </a:r>
            <a:r>
              <a:rPr lang="en-US" sz="2800" dirty="0"/>
              <a:t> PCA-SVM based classification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2 </a:t>
            </a:r>
            <a:r>
              <a:rPr lang="en-US"/>
              <a:t>Principal Components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1000 </a:t>
            </a:r>
            <a:r>
              <a:rPr lang="en-US" dirty="0" err="1"/>
              <a:t>superpixels</a:t>
            </a:r>
            <a:r>
              <a:rPr lang="en-US" dirty="0"/>
              <a:t> 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Training: ≤ 15 minutes and testing: ≤ 1 min 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C325C-8E8E-4275-8BEB-EF7AAD05EF8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6679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772400" cy="838200"/>
          </a:xfrm>
        </p:spPr>
        <p:txBody>
          <a:bodyPr/>
          <a:lstStyle/>
          <a:p>
            <a:r>
              <a:rPr lang="en-US" sz="6000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763000" cy="4495800"/>
          </a:xfrm>
        </p:spPr>
        <p:txBody>
          <a:bodyPr/>
          <a:lstStyle/>
          <a:p>
            <a:pPr marL="457200" indent="-457200">
              <a:spcBef>
                <a:spcPts val="0"/>
              </a:spcBef>
              <a:spcAft>
                <a:spcPts val="1800"/>
              </a:spcAft>
              <a:buAutoNum type="arabicParenR"/>
            </a:pPr>
            <a:r>
              <a:rPr lang="en-US" sz="3000" dirty="0"/>
              <a:t>Proposed a </a:t>
            </a:r>
            <a:r>
              <a:rPr lang="en-US" sz="3000" dirty="0" err="1"/>
              <a:t>superpixel</a:t>
            </a:r>
            <a:r>
              <a:rPr lang="en-US" sz="3000" dirty="0"/>
              <a:t> based classification method for hyperspectral image classification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AutoNum type="arabicParenR"/>
            </a:pPr>
            <a:r>
              <a:rPr lang="en-US" sz="3000" dirty="0"/>
              <a:t>Tested the method in a heck and neck cancer animal model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AutoNum type="arabicParenR"/>
            </a:pPr>
            <a:r>
              <a:rPr lang="en-US" sz="3000" dirty="0"/>
              <a:t>PCA and </a:t>
            </a:r>
            <a:r>
              <a:rPr lang="en-US" sz="3000" dirty="0" err="1"/>
              <a:t>superpixel</a:t>
            </a:r>
            <a:r>
              <a:rPr lang="en-US" sz="3000"/>
              <a:t> methods reduces </a:t>
            </a:r>
            <a:r>
              <a:rPr lang="en-US" sz="3000" dirty="0"/>
              <a:t>the dimensionality of the dataset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AutoNum type="arabicParenR"/>
            </a:pPr>
            <a:r>
              <a:rPr lang="en-US" sz="3000" dirty="0"/>
              <a:t>We are testing the hyperspectral imaging method in head and neck cancer surgical specimens from 32 patients.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C325C-8E8E-4275-8BEB-EF7AAD05EF8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4609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>
          <a:xfrm>
            <a:off x="286315" y="155413"/>
            <a:ext cx="8693265" cy="838200"/>
          </a:xfrm>
        </p:spPr>
        <p:txBody>
          <a:bodyPr/>
          <a:lstStyle/>
          <a:p>
            <a:r>
              <a:rPr lang="en-US" sz="6000" dirty="0">
                <a:latin typeface="+mn-lt"/>
              </a:rPr>
              <a:t>Acknowledgement  </a:t>
            </a: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C325C-8E8E-4275-8BEB-EF7AAD05EF8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3506" name="Rectangle 3"/>
          <p:cNvSpPr>
            <a:spLocks noChangeArrowheads="1"/>
          </p:cNvSpPr>
          <p:nvPr/>
        </p:nvSpPr>
        <p:spPr bwMode="auto">
          <a:xfrm>
            <a:off x="274828" y="5334000"/>
            <a:ext cx="794562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lnSpc>
                <a:spcPct val="11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FFFF00"/>
                </a:solidFill>
              </a:rPr>
              <a:t>Funding Agency </a:t>
            </a:r>
          </a:p>
          <a:p>
            <a:pPr marL="800100" lvl="1" indent="-342900" eaLnBrk="0" fontAlgn="base" hangingPunct="0">
              <a:lnSpc>
                <a:spcPct val="110000"/>
              </a:lnSpc>
              <a:spcAft>
                <a:spcPts val="600"/>
              </a:spcAft>
              <a:buFontTx/>
              <a:buChar char="•"/>
            </a:pPr>
            <a:r>
              <a:rPr lang="en-US" sz="2400" b="1" dirty="0">
                <a:solidFill>
                  <a:srgbClr val="FFFF00"/>
                </a:solidFill>
              </a:rPr>
              <a:t>Georgia Research Alliance (GRA)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74828" y="1366331"/>
            <a:ext cx="7758175" cy="462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lnSpc>
                <a:spcPct val="11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FFFF00"/>
                </a:solidFill>
              </a:rPr>
              <a:t>Quantitative BioImaging Laboratory (QBIL)</a:t>
            </a:r>
          </a:p>
        </p:txBody>
      </p:sp>
      <p:grpSp>
        <p:nvGrpSpPr>
          <p:cNvPr id="16" name="Group 17"/>
          <p:cNvGrpSpPr/>
          <p:nvPr/>
        </p:nvGrpSpPr>
        <p:grpSpPr>
          <a:xfrm>
            <a:off x="1389183" y="1828800"/>
            <a:ext cx="5187470" cy="2994051"/>
            <a:chOff x="759822" y="2122770"/>
            <a:chExt cx="4989388" cy="2793536"/>
          </a:xfrm>
        </p:grpSpPr>
        <p:grpSp>
          <p:nvGrpSpPr>
            <p:cNvPr id="17" name="Group 21"/>
            <p:cNvGrpSpPr/>
            <p:nvPr/>
          </p:nvGrpSpPr>
          <p:grpSpPr>
            <a:xfrm>
              <a:off x="759822" y="2122770"/>
              <a:ext cx="4911578" cy="2787161"/>
              <a:chOff x="343572" y="1904110"/>
              <a:chExt cx="4911578" cy="2787161"/>
            </a:xfrm>
          </p:grpSpPr>
          <p:pic>
            <p:nvPicPr>
              <p:cNvPr id="21" name="Picture 4" descr="C:\Users\bfei\Dropbox\Fei\QBIL\Website\Live_Sep_12_2012\htdocs\img\Jason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8377"/>
              <a:stretch>
                <a:fillRect/>
              </a:stretch>
            </p:blipFill>
            <p:spPr bwMode="auto">
              <a:xfrm>
                <a:off x="379493" y="3319671"/>
                <a:ext cx="1119811" cy="1371600"/>
              </a:xfrm>
              <a:prstGeom prst="rect">
                <a:avLst/>
              </a:prstGeom>
              <a:noFill/>
            </p:spPr>
          </p:pic>
          <p:pic>
            <p:nvPicPr>
              <p:cNvPr id="23" name="Picture 5" descr="C:\Users\bfei\Dropbox\Fei\QBIL\Website\Live_Sep_12_2012\htdocs\img\GuolanLu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137757" y="1904110"/>
                <a:ext cx="1117393" cy="1371600"/>
              </a:xfrm>
              <a:prstGeom prst="rect">
                <a:avLst/>
              </a:prstGeom>
              <a:noFill/>
            </p:spPr>
          </p:pic>
          <p:pic>
            <p:nvPicPr>
              <p:cNvPr id="25" name="Picture 11" descr="C:\Users\bfei\Dropbox\Fei\QBIL\Website\Live_Sep_12_2012\htdocs\img\Fei_with_MRI.jp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43572" y="1904111"/>
                <a:ext cx="1888637" cy="1371600"/>
              </a:xfrm>
              <a:prstGeom prst="rect">
                <a:avLst/>
              </a:prstGeom>
              <a:noFill/>
            </p:spPr>
          </p:pic>
          <p:pic>
            <p:nvPicPr>
              <p:cNvPr id="26" name="Picture 2" descr="C:\Users\bfei\Dropbox\Fei\QBIL\Website\Live_Sep_12_2012\htdocs\img\XuleiQ.jp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b="8389"/>
              <a:stretch>
                <a:fillRect/>
              </a:stretch>
            </p:blipFill>
            <p:spPr bwMode="auto">
              <a:xfrm>
                <a:off x="2012338" y="1904110"/>
                <a:ext cx="1118270" cy="1371600"/>
              </a:xfrm>
              <a:prstGeom prst="rect">
                <a:avLst/>
              </a:prstGeom>
              <a:noFill/>
            </p:spPr>
          </p:pic>
        </p:grpSp>
        <p:pic>
          <p:nvPicPr>
            <p:cNvPr id="18" name="Picture 17" descr="Jessica Sci pic.jpg"/>
            <p:cNvPicPr>
              <a:picLocks noChangeAspect="1"/>
            </p:cNvPicPr>
            <p:nvPr/>
          </p:nvPicPr>
          <p:blipFill>
            <a:blip r:embed="rId7" cstate="print"/>
            <a:srcRect l="-798" t="75" r="30930" b="28504"/>
            <a:stretch>
              <a:fillRect/>
            </a:stretch>
          </p:blipFill>
          <p:spPr>
            <a:xfrm>
              <a:off x="4407427" y="3544706"/>
              <a:ext cx="1341783" cy="1371600"/>
            </a:xfrm>
            <a:prstGeom prst="rect">
              <a:avLst/>
            </a:prstGeom>
          </p:spPr>
        </p:pic>
        <p:pic>
          <p:nvPicPr>
            <p:cNvPr id="20" name="Picture 19" descr="Robert Pike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54653" y="2122771"/>
              <a:ext cx="1154605" cy="137160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507" y="3345967"/>
            <a:ext cx="1325293" cy="1470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353480"/>
            <a:ext cx="1333173" cy="1447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28800"/>
            <a:ext cx="1168109" cy="14768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353480"/>
            <a:ext cx="993956" cy="144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80322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/>
          <p:cNvSpPr txBox="1">
            <a:spLocks/>
          </p:cNvSpPr>
          <p:nvPr/>
        </p:nvSpPr>
        <p:spPr>
          <a:xfrm>
            <a:off x="3209544" y="3240532"/>
            <a:ext cx="5413248" cy="1206500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ts val="1800"/>
              </a:spcBef>
              <a:spcAft>
                <a:spcPct val="0"/>
              </a:spcAft>
              <a:defRPr/>
            </a:pPr>
            <a:r>
              <a:rPr lang="en-US" sz="8000" b="1" kern="0" dirty="0">
                <a:solidFill>
                  <a:srgbClr val="AAADE2">
                    <a:lumMod val="20000"/>
                    <a:lumOff val="80000"/>
                  </a:srgbClr>
                </a:solidFill>
              </a:rPr>
              <a:t>feilab.org</a:t>
            </a:r>
            <a:endParaRPr lang="en-US" sz="8000" b="1" kern="0" dirty="0">
              <a:solidFill>
                <a:srgbClr val="FFFF00"/>
              </a:solidFill>
            </a:endParaRPr>
          </a:p>
        </p:txBody>
      </p:sp>
      <p:graphicFrame>
        <p:nvGraphicFramePr>
          <p:cNvPr id="392195" name="Object 4"/>
          <p:cNvGraphicFramePr>
            <a:graphicFrameLocks/>
          </p:cNvGraphicFramePr>
          <p:nvPr/>
        </p:nvGraphicFramePr>
        <p:xfrm>
          <a:off x="460375" y="930148"/>
          <a:ext cx="19812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" name="Clip" r:id="rId4" imgW="8626320" imgH="18870120" progId="">
                  <p:embed/>
                </p:oleObj>
              </mc:Choice>
              <mc:Fallback>
                <p:oleObj name="Clip" r:id="rId4" imgW="8626320" imgH="18870120" progId="">
                  <p:embed/>
                  <p:pic>
                    <p:nvPicPr>
                      <p:cNvPr id="0" name="Picture 32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75" y="930148"/>
                        <a:ext cx="1981200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745257-B4F1-436B-BD54-A106C960944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457610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6149FD-33E8-4DC0-9A9B-4327EFB408C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35300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Superpixel</a:t>
            </a:r>
            <a:r>
              <a:rPr lang="en-US" dirty="0"/>
              <a:t> Ground Truth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C325C-8E8E-4275-8BEB-EF7AAD05EF8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3" t="8602" r="9677" b="12506"/>
          <a:stretch/>
        </p:blipFill>
        <p:spPr>
          <a:xfrm>
            <a:off x="257559" y="3662067"/>
            <a:ext cx="2547923" cy="1947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0" t="7892" r="9246" b="10562"/>
          <a:stretch/>
        </p:blipFill>
        <p:spPr>
          <a:xfrm>
            <a:off x="6219440" y="3657598"/>
            <a:ext cx="2555966" cy="20316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1883" y="5682638"/>
            <a:ext cx="269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Original Ground Truth</a:t>
            </a:r>
          </a:p>
          <a:p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19440" y="5682638"/>
            <a:ext cx="2927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Superpixel</a:t>
            </a:r>
            <a:r>
              <a:rPr lang="en-US" b="1" dirty="0">
                <a:solidFill>
                  <a:srgbClr val="FFFF00"/>
                </a:solidFill>
              </a:rPr>
              <a:t> Ground Truth</a:t>
            </a:r>
          </a:p>
          <a:p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8" t="7334" r="10001" b="11905"/>
          <a:stretch/>
        </p:blipFill>
        <p:spPr>
          <a:xfrm>
            <a:off x="3341161" y="3657599"/>
            <a:ext cx="2461678" cy="19472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81156" y="5675937"/>
            <a:ext cx="342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Overlayed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Superpixel</a:t>
            </a:r>
            <a:r>
              <a:rPr lang="en-US" b="1" dirty="0">
                <a:solidFill>
                  <a:srgbClr val="FFFF00"/>
                </a:solidFill>
              </a:rPr>
              <a:t> Region</a:t>
            </a:r>
          </a:p>
          <a:p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715607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Current methods of tumor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Early detection is important to improve survival and diagnosis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Traditional diagnosis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ea typeface="+mn-ea"/>
                <a:cs typeface="+mn-cs"/>
              </a:rPr>
              <a:t>Visual inspection  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A biopsy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Problems: subjective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Difficulty choosing margin of cancer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Optical spectroscopy overcomes these limitations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C325C-8E8E-4275-8BEB-EF7AAD05EF8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72420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Optics to detect malignant lesions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610600" cy="4495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Optical spectroscopy 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Detect malignant cancers using information from early biochemical and histological changes.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Disadvantages: only a point measurement method 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en-US" sz="2400" dirty="0"/>
              <a:t>Solution: Hyperspectral Imaging (HSI)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Hyperspectral imaging acquires continuous spectral bands by combining spectroscopy and imaging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C325C-8E8E-4275-8BEB-EF7AAD05EF8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110578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Hyperspectral imaging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Ability  to capture large areas  of tissue  noninvasively  without the use of a contrast agent – </a:t>
            </a:r>
            <a:r>
              <a:rPr lang="en-US" sz="2000" dirty="0">
                <a:solidFill>
                  <a:srgbClr val="FFFFFF"/>
                </a:solidFill>
              </a:rPr>
              <a:t>Label Free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C325C-8E8E-4275-8BEB-EF7AAD05EF8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/>
          <a:srcRect r="48817" b="29787"/>
          <a:stretch/>
        </p:blipFill>
        <p:spPr>
          <a:xfrm>
            <a:off x="1600200" y="2590799"/>
            <a:ext cx="5334000" cy="32285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6110514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Lu G, </a:t>
            </a:r>
            <a:r>
              <a:rPr lang="en-US" b="1" dirty="0" err="1">
                <a:solidFill>
                  <a:srgbClr val="FFFF00"/>
                </a:solidFill>
              </a:rPr>
              <a:t>Fei</a:t>
            </a:r>
            <a:r>
              <a:rPr lang="en-US" b="1" dirty="0">
                <a:solidFill>
                  <a:srgbClr val="FFFF00"/>
                </a:solidFill>
              </a:rPr>
              <a:t> B; Medical hyperspectral imaging: a review. J. Biomed. Opt. 0001;19(1):010901.  doi:10.1117/1.JBO.19.1.010901.</a:t>
            </a:r>
          </a:p>
        </p:txBody>
      </p:sp>
    </p:spTree>
    <p:extLst>
      <p:ext uri="{BB962C8B-B14F-4D97-AF65-F5344CB8AC3E}">
        <p14:creationId xmlns:p14="http://schemas.microsoft.com/office/powerpoint/2010/main" val="2579353146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this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hyperspectral images, develop a new processing method to identify the region of tumor tissue in mice. </a:t>
            </a:r>
          </a:p>
          <a:p>
            <a:endParaRPr lang="en-US" dirty="0"/>
          </a:p>
          <a:p>
            <a:r>
              <a:rPr lang="en-US" dirty="0"/>
              <a:t>Algorithm </a:t>
            </a:r>
          </a:p>
          <a:p>
            <a:pPr lvl="1"/>
            <a:r>
              <a:rPr lang="en-US" dirty="0"/>
              <a:t>Principal components</a:t>
            </a:r>
          </a:p>
          <a:p>
            <a:pPr lvl="1"/>
            <a:r>
              <a:rPr lang="en-US" dirty="0" err="1"/>
              <a:t>Superpixels</a:t>
            </a:r>
            <a:endParaRPr lang="en-US" dirty="0"/>
          </a:p>
          <a:p>
            <a:pPr lvl="1"/>
            <a:r>
              <a:rPr lang="en-US" dirty="0"/>
              <a:t>Support Vector Machine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C325C-8E8E-4275-8BEB-EF7AAD05EF8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77836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8229600" cy="838200"/>
          </a:xfrm>
        </p:spPr>
        <p:txBody>
          <a:bodyPr/>
          <a:lstStyle/>
          <a:p>
            <a:r>
              <a:rPr lang="en-US" dirty="0"/>
              <a:t>Experiments – Hyperspectral Imager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382000" cy="4495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Reflectance images using Maestro in-vivo imaging system.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300 Watt Xenon light source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12 bit high-resolution charge-coupled device (CCD)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Solid state liquid crystal filter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Spectrally optimized lens. 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Use a 390 x 435 ROI around tumor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Wavelengths 450 to 890 nm selected with 2nm increments</a:t>
            </a:r>
          </a:p>
          <a:p>
            <a:pPr lvl="1">
              <a:lnSpc>
                <a:spcPct val="150000"/>
              </a:lnSpc>
            </a:pPr>
            <a:r>
              <a:rPr lang="en-US" sz="2000" dirty="0" err="1"/>
              <a:t>Autoexposure</a:t>
            </a:r>
            <a:r>
              <a:rPr lang="en-US" sz="2000" dirty="0"/>
              <a:t> and reflectance mode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C325C-8E8E-4275-8BEB-EF7AAD05EF8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7300" y="7239000"/>
            <a:ext cx="6629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93014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Animal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5715000" cy="4495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A head  and  neck tumor  xenograft  model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Head and neck cancer cells (M4E) with green fluorescence protein (GFP)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11 female mice analyzed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Hyperspectral scans were acquired three weeks after tumor cell injection.  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Anesthetized with 2% isoflurane in oxygen.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C325C-8E8E-4275-8BEB-EF7AAD05EF8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77000" y="47244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Mice #2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504" y="2121195"/>
            <a:ext cx="2733590" cy="245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59147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Ground Truth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026" y="1445150"/>
            <a:ext cx="8898974" cy="1600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GFP fluorescence images were also acquired for the evaluation of cancer cell detection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Histological slides analyzed to validate cancer diagnosis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C325C-8E8E-4275-8BEB-EF7AAD05EF8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6" name="Picture 11" descr="Cov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" t="106" r="68787" b="76057"/>
          <a:stretch/>
        </p:blipFill>
        <p:spPr bwMode="auto">
          <a:xfrm rot="16200000">
            <a:off x="3238734" y="3364198"/>
            <a:ext cx="2471252" cy="252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t="7716" r="10000" b="13219"/>
          <a:stretch/>
        </p:blipFill>
        <p:spPr>
          <a:xfrm>
            <a:off x="5913782" y="3414681"/>
            <a:ext cx="3063950" cy="24221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30" y="3400364"/>
            <a:ext cx="2733591" cy="24508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95400" y="6131831"/>
            <a:ext cx="736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200" b="1" i="1" dirty="0">
                <a:solidFill>
                  <a:srgbClr val="FFFF00"/>
                </a:solidFill>
                <a:latin typeface="Arial Body"/>
              </a:rPr>
              <a:t>Lu et al. </a:t>
            </a:r>
            <a:r>
              <a:rPr lang="en-US" sz="1200" b="1" dirty="0">
                <a:solidFill>
                  <a:srgbClr val="FFFF00"/>
                </a:solidFill>
                <a:latin typeface="Arial Body"/>
              </a:rPr>
              <a:t> </a:t>
            </a:r>
            <a:r>
              <a:rPr lang="en-US" sz="1200" b="1" i="1" dirty="0">
                <a:solidFill>
                  <a:srgbClr val="FFFF00"/>
                </a:solidFill>
                <a:latin typeface="Arial Body"/>
              </a:rPr>
              <a:t>Spectral-spatial classification for noninvasive cancer detection using hyperspectral imaging </a:t>
            </a:r>
            <a:r>
              <a:rPr lang="nl-NL" sz="1200" b="1" dirty="0">
                <a:solidFill>
                  <a:srgbClr val="FFFF00"/>
                </a:solidFill>
                <a:latin typeface="Arial Body"/>
              </a:rPr>
              <a:t>J. Biomed. Opt. 0001;19(10):106004.  doi:10.1117/1.JBO.19.10.106004.</a:t>
            </a:r>
            <a:endParaRPr lang="en-US" sz="1200" i="1" dirty="0">
              <a:solidFill>
                <a:srgbClr val="FFFF00"/>
              </a:solidFill>
              <a:latin typeface="Arial Body"/>
            </a:endParaRPr>
          </a:p>
        </p:txBody>
      </p:sp>
    </p:spTree>
    <p:extLst>
      <p:ext uri="{BB962C8B-B14F-4D97-AF65-F5344CB8AC3E}">
        <p14:creationId xmlns:p14="http://schemas.microsoft.com/office/powerpoint/2010/main" val="3322120119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0033CC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AAADE2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7386</TotalTime>
  <Words>1108</Words>
  <Application>Microsoft Office PowerPoint</Application>
  <PresentationFormat>On-screen Show (4:3)</PresentationFormat>
  <Paragraphs>298</Paragraphs>
  <Slides>25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 Body</vt:lpstr>
      <vt:lpstr>Arial</vt:lpstr>
      <vt:lpstr>Calibri</vt:lpstr>
      <vt:lpstr>Times New Roman</vt:lpstr>
      <vt:lpstr>Default Design</vt:lpstr>
      <vt:lpstr>Clip</vt:lpstr>
      <vt:lpstr>Superpixel-based spectral classification for the detection of head and neck cancer with hyperspectral imaging</vt:lpstr>
      <vt:lpstr>Motivation-Head and Neck cancer </vt:lpstr>
      <vt:lpstr>Current methods of tumor detection</vt:lpstr>
      <vt:lpstr>Optics to detect malignant lesions</vt:lpstr>
      <vt:lpstr>What is Hyperspectral imaging </vt:lpstr>
      <vt:lpstr>Purpose of this study</vt:lpstr>
      <vt:lpstr>Experiments – Hyperspectral Imager</vt:lpstr>
      <vt:lpstr>Experiments – Animal Model</vt:lpstr>
      <vt:lpstr>Experiments – Ground Truth</vt:lpstr>
      <vt:lpstr>Flow Chart</vt:lpstr>
      <vt:lpstr>Preprocessing</vt:lpstr>
      <vt:lpstr>Principal Components </vt:lpstr>
      <vt:lpstr>Principal Components</vt:lpstr>
      <vt:lpstr>Principal Components</vt:lpstr>
      <vt:lpstr>Superpixels (SLIC)</vt:lpstr>
      <vt:lpstr>Superpixel Segmentation</vt:lpstr>
      <vt:lpstr>Support Vector Machine Classifier</vt:lpstr>
      <vt:lpstr>Results</vt:lpstr>
      <vt:lpstr>Results</vt:lpstr>
      <vt:lpstr>Reduction in Computation Time</vt:lpstr>
      <vt:lpstr>Conclusion</vt:lpstr>
      <vt:lpstr>Acknowledgement  </vt:lpstr>
      <vt:lpstr>PowerPoint Presentation</vt:lpstr>
      <vt:lpstr>PowerPoint Presentation</vt:lpstr>
      <vt:lpstr>Superpixel Ground Truth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Results of Prostate Segmentation</dc:title>
  <dc:creator>Tian, Zhiqiang</dc:creator>
  <cp:lastModifiedBy>Chung, Hyun Koo</cp:lastModifiedBy>
  <cp:revision>458</cp:revision>
  <dcterms:created xsi:type="dcterms:W3CDTF">2006-08-16T00:00:00Z</dcterms:created>
  <dcterms:modified xsi:type="dcterms:W3CDTF">2018-03-12T21:53:40Z</dcterms:modified>
</cp:coreProperties>
</file>